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4"/>
  </p:sldMasterIdLst>
  <p:notesMasterIdLst>
    <p:notesMasterId r:id="rId18"/>
  </p:notesMasterIdLst>
  <p:sldIdLst>
    <p:sldId id="256" r:id="rId5"/>
    <p:sldId id="270" r:id="rId6"/>
    <p:sldId id="274" r:id="rId7"/>
    <p:sldId id="261" r:id="rId8"/>
    <p:sldId id="284" r:id="rId9"/>
    <p:sldId id="287" r:id="rId10"/>
    <p:sldId id="286" r:id="rId11"/>
    <p:sldId id="285" r:id="rId12"/>
    <p:sldId id="283" r:id="rId13"/>
    <p:sldId id="264" r:id="rId14"/>
    <p:sldId id="266" r:id="rId15"/>
    <p:sldId id="259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416836C-C676-4266-A0D6-E0AC31DAAF12}">
          <p14:sldIdLst>
            <p14:sldId id="256"/>
            <p14:sldId id="270"/>
            <p14:sldId id="274"/>
            <p14:sldId id="261"/>
            <p14:sldId id="284"/>
            <p14:sldId id="287"/>
            <p14:sldId id="286"/>
            <p14:sldId id="285"/>
            <p14:sldId id="283"/>
          </p14:sldIdLst>
        </p14:section>
        <p14:section name="DataSet" id="{787BE88D-1D6F-416F-BB98-F8EE0BC3C928}">
          <p14:sldIdLst/>
        </p14:section>
        <p14:section name="Related works" id="{764EB9F3-9FBB-4693-B682-48F45E2AEACD}">
          <p14:sldIdLst>
            <p14:sldId id="264"/>
          </p14:sldIdLst>
        </p14:section>
        <p14:section name="Hadoop Configuration" id="{83E76EEE-6D7A-4F36-AEC4-ECD1255FF275}">
          <p14:sldIdLst/>
        </p14:section>
        <p14:section name="Challenges and results" id="{86CACACF-6E64-4E3D-BD04-39FD510DC23E}">
          <p14:sldIdLst>
            <p14:sldId id="266"/>
            <p14:sldId id="259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ahi Cantu Moreno" initials="AM" lastIdx="1" clrIdx="0">
    <p:extLst>
      <p:ext uri="{19B8F6BF-5375-455C-9EA6-DF929625EA0E}">
        <p15:presenceInfo xmlns:p15="http://schemas.microsoft.com/office/powerpoint/2012/main" userId="S::253964@uis.no::dcd22d94-05fe-4c68-9843-a5cae3ecc7a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E68249-1FA6-4876-9F9C-CBE253717D24}" v="2080" dt="2020-04-12T13:28:33.176"/>
    <p1510:client id="{CAF703F5-1627-4B94-816B-2B82000EFFCE}" v="1732" dt="2020-04-12T13:17:02.607"/>
    <p1510:client id="{DB7497D3-D920-4E9A-AD13-7FA0F3A19CC7}" v="481" dt="2020-04-12T12:31:39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2T05:20:42.273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06099-5446-40FD-9454-7018000FF8DC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7A540-5A34-4C82-8622-827CEB73A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83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can highlight the history of music after </a:t>
            </a:r>
            <a:r>
              <a:rPr lang="en-US" err="1"/>
              <a:t>napster</a:t>
            </a:r>
            <a:r>
              <a:rPr lang="en-US"/>
              <a:t> </a:t>
            </a:r>
          </a:p>
          <a:p>
            <a:r>
              <a:rPr lang="en-US"/>
              <a:t>	https://www.theguardian.com/music/2019/may/31/napster-twenty-years-music-revolution</a:t>
            </a:r>
          </a:p>
          <a:p>
            <a:r>
              <a:rPr lang="en-US"/>
              <a:t>Music and piracy</a:t>
            </a:r>
          </a:p>
          <a:p>
            <a:r>
              <a:rPr lang="en-US"/>
              <a:t>https://visual.ly/community/infographic/entertainment/music-and-piracy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7A540-5A34-4C82-8622-827CEB73AC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68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C7A540-5A34-4C82-8622-827CEB73AC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1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34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29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8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32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20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9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3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29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0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68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75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15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19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89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39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78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8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2AC24A9-CCB6-4F8D-B8DB-C2F3692CFA5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52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.jpe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tim-ba" TargetMode="External"/><Relationship Id="rId5" Type="http://schemas.openxmlformats.org/officeDocument/2006/relationships/hyperlink" Target="https://github.com/asahicantu" TargetMode="External"/><Relationship Id="rId10" Type="http://schemas.openxmlformats.org/officeDocument/2006/relationships/comments" Target="../comments/comment1.xml"/><Relationship Id="rId4" Type="http://schemas.openxmlformats.org/officeDocument/2006/relationships/hyperlink" Target="https://pixabay.com/en/music-clef-melody-texture-951844/" TargetMode="External"/><Relationship Id="rId9" Type="http://schemas.openxmlformats.org/officeDocument/2006/relationships/hyperlink" Target="https://github.com/dat550-2021/DeepWhiner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alvinayre.com/2018/07/12/conference/beckys-affiliated-blockchain-crypto-tbc-igb-live-next-week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1709blog.blogspot.com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kaggle.com/soumikrakshit/classical-music-midi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678066-7058-43B0-A145-56E4DB393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6510" r="179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Music Notation generation</a:t>
            </a:r>
            <a:br>
              <a:rPr lang="en-US" dirty="0">
                <a:cs typeface="Calibri Light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>
            <a:normAutofit/>
          </a:bodyPr>
          <a:lstStyle/>
          <a:p>
            <a:r>
              <a:rPr lang="es-MX" dirty="0">
                <a:effectLst/>
                <a:hlinkClick r:id="rId5"/>
              </a:rPr>
              <a:t>Asahi Cantu</a:t>
            </a:r>
            <a:endParaRPr lang="es-MX" dirty="0">
              <a:effectLst/>
            </a:endParaRPr>
          </a:p>
          <a:p>
            <a:r>
              <a:rPr lang="es-MX" dirty="0">
                <a:effectLst/>
                <a:hlinkClick r:id="rId6"/>
              </a:rPr>
              <a:t>Tim </a:t>
            </a:r>
            <a:r>
              <a:rPr lang="es-MX" dirty="0" err="1">
                <a:effectLst/>
                <a:hlinkClick r:id="rId6"/>
              </a:rPr>
              <a:t>Bauerle</a:t>
            </a:r>
            <a:endParaRPr lang="es-MX" dirty="0">
              <a:effectLst/>
            </a:endParaRPr>
          </a:p>
          <a:p>
            <a:endParaRPr lang="es-MX" dirty="0">
              <a:effectLst/>
            </a:endParaRPr>
          </a:p>
          <a:p>
            <a:pPr algn="r"/>
            <a:endParaRPr lang="en-US" dirty="0"/>
          </a:p>
        </p:txBody>
      </p:sp>
      <p:sp>
        <p:nvSpPr>
          <p:cNvPr id="7" name="AutoShape 6" descr="Universitetet i Stavanger – Wikipedia">
            <a:extLst>
              <a:ext uri="{FF2B5EF4-FFF2-40B4-BE49-F238E27FC236}">
                <a16:creationId xmlns:a16="http://schemas.microsoft.com/office/drawing/2014/main" id="{7B9AD268-9CBF-4665-9451-335B636E5F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49415" cy="264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9" name="Grafikk 8">
            <a:extLst>
              <a:ext uri="{FF2B5EF4-FFF2-40B4-BE49-F238E27FC236}">
                <a16:creationId xmlns:a16="http://schemas.microsoft.com/office/drawing/2014/main" id="{74E54F5F-878C-4CB7-8D11-D2B10AC6ED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11301" y="130592"/>
            <a:ext cx="975360" cy="1341120"/>
          </a:xfrm>
          <a:prstGeom prst="rect">
            <a:avLst/>
          </a:prstGeom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FEF12EC4-0933-49AF-A3C2-ED69B724F428}"/>
              </a:ext>
            </a:extLst>
          </p:cNvPr>
          <p:cNvSpPr/>
          <p:nvPr/>
        </p:nvSpPr>
        <p:spPr>
          <a:xfrm>
            <a:off x="6423690" y="6165333"/>
            <a:ext cx="5355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hlinkClick r:id="rId9"/>
              </a:rPr>
              <a:t>https://github.com/dat550-2021/DeepWhiners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DCC8-C887-4C8D-926D-F2C0E6A98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US" sz="4000"/>
              <a:t>Related Works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F1F25BE5-DB25-4084-9F18-77E8621DD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9353" y="716574"/>
            <a:ext cx="6253751" cy="5076825"/>
          </a:xfrm>
        </p:spPr>
        <p:txBody>
          <a:bodyPr>
            <a:normAutofit/>
          </a:bodyPr>
          <a:lstStyle/>
          <a:p>
            <a:pPr lvl="1">
              <a:defRPr b="1"/>
            </a:pPr>
            <a:endParaRPr lang="en-US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lvl="1">
              <a:defRPr b="1"/>
            </a:pPr>
            <a:endParaRPr lang="en-US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lvl="2">
              <a:defRPr b="1"/>
            </a:pPr>
            <a:endParaRPr lang="en-US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9097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608D89E6-4F7B-4E54-B7CB-690BB89DE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516" y="-2"/>
            <a:ext cx="12164971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5F9E7C-A75A-4F1B-B317-9BCF32623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976" y="3608437"/>
            <a:ext cx="3332955" cy="3175836"/>
          </a:xfrm>
        </p:spPr>
        <p:txBody>
          <a:bodyPr anchor="ctr">
            <a:normAutofit/>
          </a:bodyPr>
          <a:lstStyle/>
          <a:p>
            <a:pPr algn="ctr"/>
            <a:r>
              <a:rPr lang="en-US" sz="3100" dirty="0"/>
              <a:t>Challenges and results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B26F1-3F4A-498C-B407-404A36A00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8110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DD19-F654-4F70-8125-967C25F5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/>
              <a:t>Expected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E8BC1-42C2-474C-BB74-0EC2B6427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67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DD19-F654-4F70-8125-967C25F5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E8BC1-42C2-474C-BB74-0EC2B6427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9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EDFAE-EB5B-4BDB-9AA9-49D372792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58" y="406400"/>
            <a:ext cx="6257141" cy="941137"/>
          </a:xfrm>
        </p:spPr>
        <p:txBody>
          <a:bodyPr>
            <a:normAutofit/>
          </a:bodyPr>
          <a:lstStyle/>
          <a:p>
            <a:r>
              <a:rPr lang="en-US" sz="28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A2EA5-58AF-4755-A6FE-071AE0DD5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998" y="2507929"/>
            <a:ext cx="4109883" cy="4060722"/>
          </a:xfrm>
        </p:spPr>
        <p:txBody>
          <a:bodyPr anchor="t">
            <a:normAutofit/>
          </a:bodyPr>
          <a:lstStyle/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2050" name="Picture 2" descr="Spectrograms and Oscillograms: This is an oscillogram and spectrogram... |  Download Scientific Diagram">
            <a:extLst>
              <a:ext uri="{FF2B5EF4-FFF2-40B4-BE49-F238E27FC236}">
                <a16:creationId xmlns:a16="http://schemas.microsoft.com/office/drawing/2014/main" id="{C724691C-1910-4F83-A4D3-F7807136A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56" y="3289839"/>
            <a:ext cx="5533244" cy="33785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3393793-FC28-4546-B121-CE83F97E5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198863" y="-447706"/>
            <a:ext cx="1694191" cy="54718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6537A0DA-53F2-4005-8CF0-DDC4BCB6A40A}"/>
              </a:ext>
            </a:extLst>
          </p:cNvPr>
          <p:cNvSpPr txBox="1"/>
          <p:nvPr/>
        </p:nvSpPr>
        <p:spPr>
          <a:xfrm>
            <a:off x="340267" y="1126593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MIDI</a:t>
            </a:r>
            <a:endParaRPr lang="es-MX" dirty="0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B9930F6B-E9DF-4E07-A87B-77FFCAEEE88D}"/>
              </a:ext>
            </a:extLst>
          </p:cNvPr>
          <p:cNvSpPr txBox="1"/>
          <p:nvPr/>
        </p:nvSpPr>
        <p:spPr>
          <a:xfrm>
            <a:off x="248656" y="3020228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Audio Analysis</a:t>
            </a:r>
            <a:endParaRPr lang="es-MX" dirty="0"/>
          </a:p>
        </p:txBody>
      </p:sp>
      <p:sp>
        <p:nvSpPr>
          <p:cNvPr id="5" name="Pil: vinkeltegn 4">
            <a:extLst>
              <a:ext uri="{FF2B5EF4-FFF2-40B4-BE49-F238E27FC236}">
                <a16:creationId xmlns:a16="http://schemas.microsoft.com/office/drawing/2014/main" id="{BBD8589F-16EA-4216-9FAB-A2C17CEBBDD5}"/>
              </a:ext>
            </a:extLst>
          </p:cNvPr>
          <p:cNvSpPr/>
          <p:nvPr/>
        </p:nvSpPr>
        <p:spPr>
          <a:xfrm>
            <a:off x="5972882" y="2656016"/>
            <a:ext cx="596766" cy="1882274"/>
          </a:xfrm>
          <a:prstGeom prst="chevron">
            <a:avLst>
              <a:gd name="adj" fmla="val 42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B00A4C2F-EDD1-4886-913E-DAE0E5D137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93448" y="2626922"/>
            <a:ext cx="1953325" cy="1828800"/>
          </a:xfrm>
          <a:prstGeom prst="rect">
            <a:avLst/>
          </a:prstGeom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522EAB8F-516E-49EF-9CC8-638C8041DB07}"/>
              </a:ext>
            </a:extLst>
          </p:cNvPr>
          <p:cNvSpPr txBox="1"/>
          <p:nvPr/>
        </p:nvSpPr>
        <p:spPr>
          <a:xfrm>
            <a:off x="8531833" y="2248660"/>
            <a:ext cx="34115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Music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Music Genre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Instrument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Audio Synthesis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/>
                </a:solidFill>
              </a:rPr>
              <a:t>MUSIC TRANSCRIPTION</a:t>
            </a:r>
            <a:endParaRPr lang="es-MX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028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DF04-0E9E-41B4-9B41-6F6FC818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US" sz="4000" dirty="0"/>
              <a:t>Problem statement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01B2E-07DF-4834-B359-4C04A8C1C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With the use of different machine learning techniques and through audio analysis, it is possible to generate a model capable of “listening” to an audio file and generate the musical transcription equivalent</a:t>
            </a:r>
          </a:p>
        </p:txBody>
      </p:sp>
    </p:spTree>
    <p:extLst>
      <p:ext uri="{BB962C8B-B14F-4D97-AF65-F5344CB8AC3E}">
        <p14:creationId xmlns:p14="http://schemas.microsoft.com/office/powerpoint/2010/main" val="1760144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E66A-3757-4811-B69C-DD62AECC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US" sz="4000" dirty="0" err="1"/>
              <a:t>DataSet</a:t>
            </a:r>
            <a:endParaRPr lang="en-US" sz="4000" dirty="0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5B5B9-BADD-4CDA-A4BA-250BA8DBB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2290" y="6452"/>
            <a:ext cx="6884657" cy="5076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Classical Music MIDI</a:t>
            </a:r>
          </a:p>
          <a:p>
            <a:pPr lvl="1"/>
            <a:r>
              <a:rPr lang="en-US" dirty="0">
                <a:effectLst/>
              </a:rPr>
              <a:t> ~7MB</a:t>
            </a:r>
            <a:endParaRPr lang="en-US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295 Files</a:t>
            </a:r>
            <a:endParaRPr lang="en-US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tx1"/>
                </a:solidFill>
              </a:rPr>
              <a:t>Sources</a:t>
            </a:r>
            <a:endParaRPr lang="en-US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/>
            <a:r>
              <a:rPr lang="en-US" dirty="0">
                <a:solidFill>
                  <a:schemeClr val="tx1"/>
                </a:solidFill>
                <a:hlinkClick r:id="rId4"/>
              </a:rPr>
              <a:t>https://www.kaggle.com/soumikrakshit/classical-music-midi</a:t>
            </a: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4938D0E-AD1A-4CA9-8F37-ADDA53A4C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365" y="3429000"/>
            <a:ext cx="6642624" cy="1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5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EF8982E-02F0-4D24-85CB-98DEBCC3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4DF91D7-FADF-4AF3-B6BB-596A16744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Data Pre-processing </a:t>
            </a:r>
            <a:r>
              <a:rPr lang="en-US" sz="28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worfklow</a:t>
            </a:r>
            <a:endParaRPr lang="en-US" sz="28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39A94A17-691D-4B8B-ADD1-737326BA7CF7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b="1" cap="small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MIDI MESSAGES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b="1" cap="small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Split into Sets of 1/16 time period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2CB72970-2D5B-4516-9F76-B1220A77B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DBDB9B3-D0B3-4E97-833C-34EEA8E45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24" y="1115267"/>
            <a:ext cx="5544386" cy="428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17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7A59776-5948-400C-9935-7464561E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4DF91D7-FADF-4AF3-B6BB-596A16744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2" y="609600"/>
            <a:ext cx="10731965" cy="10232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/>
              <a:t>Data Pre-processing </a:t>
            </a:r>
            <a:r>
              <a:rPr lang="en-US" sz="2800" dirty="0" err="1"/>
              <a:t>worfklow</a:t>
            </a:r>
            <a:endParaRPr lang="en-US" sz="2800" dirty="0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39A94A17-691D-4B8B-ADD1-737326BA7CF7}"/>
              </a:ext>
            </a:extLst>
          </p:cNvPr>
          <p:cNvSpPr txBox="1"/>
          <p:nvPr/>
        </p:nvSpPr>
        <p:spPr>
          <a:xfrm>
            <a:off x="946223" y="1429352"/>
            <a:ext cx="10271154" cy="1085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Audio analysis - Spectrogram extraction</a:t>
            </a:r>
          </a:p>
        </p:txBody>
      </p:sp>
      <p:pic>
        <p:nvPicPr>
          <p:cNvPr id="8" name="Bilde 7" descr="Et bilde som inneholder tekst&#10;&#10;Automatisk generert beskrivelse">
            <a:extLst>
              <a:ext uri="{FF2B5EF4-FFF2-40B4-BE49-F238E27FC236}">
                <a16:creationId xmlns:a16="http://schemas.microsoft.com/office/drawing/2014/main" id="{628D83BA-2094-496F-AEE9-3BC76EA879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" r="11393" b="2"/>
          <a:stretch/>
        </p:blipFill>
        <p:spPr>
          <a:xfrm>
            <a:off x="895352" y="3225959"/>
            <a:ext cx="3340921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D4FC70C1-C19A-42E3-882D-8046C09B53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" r="10702" b="-1"/>
          <a:stretch/>
        </p:blipFill>
        <p:spPr>
          <a:xfrm>
            <a:off x="4413020" y="3225959"/>
            <a:ext cx="3337560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Bilde 5" descr="Et bilde som inneholder tekst&#10;&#10;Automatisk generert beskrivelse">
            <a:extLst>
              <a:ext uri="{FF2B5EF4-FFF2-40B4-BE49-F238E27FC236}">
                <a16:creationId xmlns:a16="http://schemas.microsoft.com/office/drawing/2014/main" id="{1709E2C4-F342-4AFD-9D04-52EFD689B1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" r="11453" b="-3"/>
          <a:stretch/>
        </p:blipFill>
        <p:spPr>
          <a:xfrm>
            <a:off x="7927327" y="3225959"/>
            <a:ext cx="3337560" cy="26778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3" name="TekstSylinder 12">
            <a:extLst>
              <a:ext uri="{FF2B5EF4-FFF2-40B4-BE49-F238E27FC236}">
                <a16:creationId xmlns:a16="http://schemas.microsoft.com/office/drawing/2014/main" id="{C8363B75-16B1-4E02-8184-7D5462A1CE40}"/>
              </a:ext>
            </a:extLst>
          </p:cNvPr>
          <p:cNvSpPr txBox="1"/>
          <p:nvPr/>
        </p:nvSpPr>
        <p:spPr>
          <a:xfrm>
            <a:off x="2252264" y="2653077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MEL</a:t>
            </a:r>
            <a:endParaRPr lang="es-MX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9B6373A7-213F-4E7B-9A4A-D065282A69F1}"/>
              </a:ext>
            </a:extLst>
          </p:cNvPr>
          <p:cNvSpPr txBox="1"/>
          <p:nvPr/>
        </p:nvSpPr>
        <p:spPr>
          <a:xfrm>
            <a:off x="4725485" y="2347973"/>
            <a:ext cx="24977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MEL Frequency </a:t>
            </a:r>
          </a:p>
          <a:p>
            <a:pPr algn="ctr"/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Cepstral Coefficients</a:t>
            </a:r>
          </a:p>
          <a:p>
            <a:pPr algn="ctr"/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MFCC</a:t>
            </a:r>
            <a:endParaRPr lang="es-MX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kstSylinder 16">
            <a:extLst>
              <a:ext uri="{FF2B5EF4-FFF2-40B4-BE49-F238E27FC236}">
                <a16:creationId xmlns:a16="http://schemas.microsoft.com/office/drawing/2014/main" id="{6A81D44F-6281-4177-8464-E9F2D9506698}"/>
              </a:ext>
            </a:extLst>
          </p:cNvPr>
          <p:cNvSpPr txBox="1"/>
          <p:nvPr/>
        </p:nvSpPr>
        <p:spPr>
          <a:xfrm>
            <a:off x="8409851" y="2685819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Constant Q-Transform</a:t>
            </a:r>
          </a:p>
          <a:p>
            <a:pPr algn="ctr"/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CQT</a:t>
            </a:r>
            <a:endParaRPr lang="es-MX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937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4DF91D7-FADF-4AF3-B6BB-596A16744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</a:t>
            </a:r>
            <a:r>
              <a:rPr lang="en-US" dirty="0" err="1"/>
              <a:t>worfklow</a:t>
            </a:r>
            <a:endParaRPr lang="es-MX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73DAFBC-79ED-46FC-AB95-3C73E003D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34" y="2136407"/>
            <a:ext cx="11692250" cy="33875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9552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4DF91D7-FADF-4AF3-B6BB-596A16744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05" y="231006"/>
            <a:ext cx="9189734" cy="1066799"/>
          </a:xfrm>
        </p:spPr>
        <p:txBody>
          <a:bodyPr/>
          <a:lstStyle/>
          <a:p>
            <a:r>
              <a:rPr lang="en-US" dirty="0"/>
              <a:t>Neural Network architectures</a:t>
            </a:r>
            <a:endParaRPr lang="es-MX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E108D4C4-C750-48B0-B3A9-651E1713B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972152"/>
            <a:ext cx="9905998" cy="48190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Multilayer perceptron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Convolutional Neural Network</a:t>
            </a:r>
          </a:p>
          <a:p>
            <a:pPr lvl="1"/>
            <a:r>
              <a:rPr lang="en-US" dirty="0"/>
              <a:t>CNN – MNIST</a:t>
            </a:r>
          </a:p>
          <a:p>
            <a:pPr lvl="1"/>
            <a:r>
              <a:rPr lang="en-US" dirty="0"/>
              <a:t>CNN-MNIST CUSTOM</a:t>
            </a:r>
          </a:p>
          <a:p>
            <a:pPr lvl="1"/>
            <a:r>
              <a:rPr lang="en-US" dirty="0"/>
              <a:t>ALEXNET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Long Short-Term Memory</a:t>
            </a:r>
          </a:p>
          <a:p>
            <a:pPr lvl="1"/>
            <a:r>
              <a:rPr lang="en-US" dirty="0"/>
              <a:t>LSTM</a:t>
            </a:r>
          </a:p>
          <a:p>
            <a:pPr lvl="1"/>
            <a:r>
              <a:rPr lang="en-US" dirty="0"/>
              <a:t>LSTM – Time Distributed</a:t>
            </a:r>
            <a:endParaRPr lang="es-MX" dirty="0"/>
          </a:p>
        </p:txBody>
      </p:sp>
      <p:pic>
        <p:nvPicPr>
          <p:cNvPr id="1026" name="Picture 2" descr="Classify Sentences via a Multilayer Perceptron (MLP) - Austin G. Walters">
            <a:extLst>
              <a:ext uri="{FF2B5EF4-FFF2-40B4-BE49-F238E27FC236}">
                <a16:creationId xmlns:a16="http://schemas.microsoft.com/office/drawing/2014/main" id="{2C69843F-DBD4-4BFB-A5F2-2FCB66F71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526" y="764405"/>
            <a:ext cx="1984314" cy="166677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5F0FA8A4-4AD4-4E7B-9C0B-A74ED7AC4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66" y="2582381"/>
            <a:ext cx="3193608" cy="15288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 LSTM-Based Neural Network Architecture to replace Model Transformations">
            <a:extLst>
              <a:ext uri="{FF2B5EF4-FFF2-40B4-BE49-F238E27FC236}">
                <a16:creationId xmlns:a16="http://schemas.microsoft.com/office/drawing/2014/main" id="{48A665F2-6B6D-4B32-95E4-BE2B2312A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386" y="4262391"/>
            <a:ext cx="4444064" cy="1864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71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4DF91D7-FADF-4AF3-B6BB-596A16744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B14DB1-C8BB-42B6-B8F6-FF81F65A81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51" y="2692400"/>
            <a:ext cx="8033657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5553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EEB3E1C5C268488712AC3644761243" ma:contentTypeVersion="4" ma:contentTypeDescription="Create a new document." ma:contentTypeScope="" ma:versionID="47def7e89d0d9bc403537c6e0f9bc85c">
  <xsd:schema xmlns:xsd="http://www.w3.org/2001/XMLSchema" xmlns:xs="http://www.w3.org/2001/XMLSchema" xmlns:p="http://schemas.microsoft.com/office/2006/metadata/properties" xmlns:ns2="d426e43d-ad1d-4387-829a-d83645a2570a" targetNamespace="http://schemas.microsoft.com/office/2006/metadata/properties" ma:root="true" ma:fieldsID="cdcfa4e2d837e103090b0c4fc2975219" ns2:_="">
    <xsd:import namespace="d426e43d-ad1d-4387-829a-d83645a257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26e43d-ad1d-4387-829a-d83645a257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786B6-82DF-4B07-B4F5-18DA1F7A078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d426e43d-ad1d-4387-829a-d83645a2570a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0F4D5C2-4497-44BB-B34F-58E7CBD0FB26}">
  <ds:schemaRefs>
    <ds:schemaRef ds:uri="d426e43d-ad1d-4387-829a-d83645a257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8600D74-F462-4727-9DAF-C5A3AC8C60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198</Words>
  <Application>Microsoft Office PowerPoint</Application>
  <PresentationFormat>Widescreen</PresentationFormat>
  <Paragraphs>61</Paragraphs>
  <Slides>13</Slides>
  <Notes>2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Mesh</vt:lpstr>
      <vt:lpstr>Music Notation generation </vt:lpstr>
      <vt:lpstr>Introduction</vt:lpstr>
      <vt:lpstr>Problem statement</vt:lpstr>
      <vt:lpstr>DataSet</vt:lpstr>
      <vt:lpstr>Data Pre-processing worfklow</vt:lpstr>
      <vt:lpstr>Data Pre-processing worfklow</vt:lpstr>
      <vt:lpstr>Data Pre-processing worfklow</vt:lpstr>
      <vt:lpstr>Neural Network architectures</vt:lpstr>
      <vt:lpstr>PowerPoint-presentasjon</vt:lpstr>
      <vt:lpstr>Related Works</vt:lpstr>
      <vt:lpstr>Challenges and results</vt:lpstr>
      <vt:lpstr>Expected results</vt:lpstr>
      <vt:lpstr>Future 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 Market Analysis Prediction</dc:title>
  <dc:creator>Asahi Cantu Moreno</dc:creator>
  <cp:lastModifiedBy>Asahi Cantu Moreno</cp:lastModifiedBy>
  <cp:revision>11</cp:revision>
  <dcterms:created xsi:type="dcterms:W3CDTF">2020-03-19T10:11:36Z</dcterms:created>
  <dcterms:modified xsi:type="dcterms:W3CDTF">2021-04-25T17:24:18Z</dcterms:modified>
</cp:coreProperties>
</file>